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1" r:id="rId3"/>
    <p:sldId id="259" r:id="rId4"/>
    <p:sldId id="258" r:id="rId5"/>
    <p:sldId id="260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83" autoAdjust="0"/>
    <p:restoredTop sz="94660"/>
  </p:normalViewPr>
  <p:slideViewPr>
    <p:cSldViewPr snapToGrid="0">
      <p:cViewPr varScale="1">
        <p:scale>
          <a:sx n="63" d="100"/>
          <a:sy n="63" d="100"/>
        </p:scale>
        <p:origin x="68" y="3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E9018-6BA0-4412-984E-EF484D0FD47B}" type="datetimeFigureOut">
              <a:rPr kumimoji="1" lang="ja-JP" altLang="en-US" smtClean="0"/>
              <a:t>2019/7/4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451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E9018-6BA0-4412-984E-EF484D0FD47B}" type="datetimeFigureOut">
              <a:rPr kumimoji="1" lang="ja-JP" altLang="en-US" smtClean="0"/>
              <a:t>2019/7/4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5720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E9018-6BA0-4412-984E-EF484D0FD47B}" type="datetimeFigureOut">
              <a:rPr kumimoji="1" lang="ja-JP" altLang="en-US" smtClean="0"/>
              <a:t>2019/7/4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7196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E9018-6BA0-4412-984E-EF484D0FD47B}" type="datetimeFigureOut">
              <a:rPr kumimoji="1" lang="ja-JP" altLang="en-US" smtClean="0"/>
              <a:t>2019/7/4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3242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E9018-6BA0-4412-984E-EF484D0FD47B}" type="datetimeFigureOut">
              <a:rPr kumimoji="1" lang="ja-JP" altLang="en-US" smtClean="0"/>
              <a:t>2019/7/4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471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E9018-6BA0-4412-984E-EF484D0FD47B}" type="datetimeFigureOut">
              <a:rPr kumimoji="1" lang="ja-JP" altLang="en-US" smtClean="0"/>
              <a:t>2019/7/4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7975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E9018-6BA0-4412-984E-EF484D0FD47B}" type="datetimeFigureOut">
              <a:rPr kumimoji="1" lang="ja-JP" altLang="en-US" smtClean="0"/>
              <a:t>2019/7/4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024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E9018-6BA0-4412-984E-EF484D0FD47B}" type="datetimeFigureOut">
              <a:rPr kumimoji="1" lang="ja-JP" altLang="en-US" smtClean="0"/>
              <a:t>2019/7/4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8091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E9018-6BA0-4412-984E-EF484D0FD47B}" type="datetimeFigureOut">
              <a:rPr kumimoji="1" lang="ja-JP" altLang="en-US" smtClean="0"/>
              <a:t>2019/7/4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686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C4E9018-6BA0-4412-984E-EF484D0FD47B}" type="datetimeFigureOut">
              <a:rPr kumimoji="1" lang="ja-JP" altLang="en-US" smtClean="0"/>
              <a:t>2019/7/4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73E7EB5-CBF9-4FEF-92A1-18F4D7937B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8323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E9018-6BA0-4412-984E-EF484D0FD47B}" type="datetimeFigureOut">
              <a:rPr kumimoji="1" lang="ja-JP" altLang="en-US" smtClean="0"/>
              <a:t>2019/7/4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5705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C4E9018-6BA0-4412-984E-EF484D0FD47B}" type="datetimeFigureOut">
              <a:rPr kumimoji="1" lang="ja-JP" altLang="en-US" smtClean="0"/>
              <a:t>2019/7/4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73E7EB5-CBF9-4FEF-92A1-18F4D7937B8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636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hkgears.co.jp/gear_technology/pdf/gearabc_a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keiorogiken.wordpress.com/2017/12/17/%E6%AD%AF%E8%BB%8A%E3%81%AE%E5%9F%BA%E7%A4%8E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khkgears.co.jp/gear_technology/gcswforweb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0696CCCA-713E-42D2-843D-B3644A33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進捗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9D2EEFAC-FD56-44CB-9F65-212BCF2FE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276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2800" dirty="0"/>
              <a:t>タイヤとモータとハブとギヤの取り付け方に苦労</a:t>
            </a:r>
            <a:endParaRPr kumimoji="1"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ちょうどいいギヤが売ってない</a:t>
            </a:r>
            <a:br>
              <a:rPr lang="en-US" altLang="ja-JP" sz="2800" dirty="0"/>
            </a:br>
            <a:r>
              <a:rPr lang="ja-JP" altLang="en-US" sz="2800" dirty="0"/>
              <a:t>　→結局自作することにした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材料はとりあえずアクリル板</a:t>
            </a:r>
            <a:endParaRPr lang="en-US" altLang="ja-JP" sz="28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00E80ED-0F1A-4049-B580-AA6BD07F5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293" y="2206414"/>
            <a:ext cx="5904624" cy="366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42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0696CCCA-713E-42D2-843D-B3644A33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進捗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9D2EEFAC-FD56-44CB-9F65-212BCF2FE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640" y="1835574"/>
            <a:ext cx="4968241" cy="429090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レーザー加工</a:t>
            </a:r>
            <a:br>
              <a:rPr lang="en-US" altLang="ja-JP" sz="2800" dirty="0"/>
            </a:br>
            <a:r>
              <a:rPr lang="en-US" altLang="ja-JP" sz="2800" dirty="0"/>
              <a:t>SolidWorks</a:t>
            </a:r>
            <a:r>
              <a:rPr lang="ja-JP" altLang="en-US" sz="2800" dirty="0"/>
              <a:t>で部品・図面作成</a:t>
            </a:r>
            <a:br>
              <a:rPr lang="en-US" altLang="ja-JP" sz="2800" dirty="0"/>
            </a:br>
            <a:r>
              <a:rPr lang="en-US" altLang="ja-JP" sz="2800" dirty="0"/>
              <a:t>DXF</a:t>
            </a:r>
            <a:r>
              <a:rPr lang="ja-JP" altLang="en-US" sz="2800" dirty="0"/>
              <a:t>ファイルで保存</a:t>
            </a:r>
            <a:br>
              <a:rPr lang="en-US" altLang="ja-JP" sz="2800" dirty="0"/>
            </a:br>
            <a:r>
              <a:rPr lang="ja-JP" altLang="en-US" sz="2800" dirty="0"/>
              <a:t>加工機にインポート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加工失敗</a:t>
            </a:r>
            <a:br>
              <a:rPr lang="en-US" altLang="ja-JP" sz="2800" dirty="0"/>
            </a:br>
            <a:r>
              <a:rPr lang="ja-JP" altLang="en-US" sz="2800" dirty="0"/>
              <a:t>アクリルの厚みの途中までしか切れてなかった</a:t>
            </a:r>
            <a:br>
              <a:rPr lang="en-US" altLang="ja-JP" sz="2800" dirty="0"/>
            </a:br>
            <a:r>
              <a:rPr lang="ja-JP" altLang="en-US" sz="2800" dirty="0"/>
              <a:t>出力が足りなかったみたい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また今度挑戦します</a:t>
            </a:r>
            <a:endParaRPr lang="en-US" altLang="ja-JP" sz="2800" dirty="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056AF945-8600-43BA-9362-7628C9E33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0" y="1737360"/>
            <a:ext cx="585216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02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0696CCCA-713E-42D2-843D-B3644A33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知っておきたい歯車用語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9D2EEFAC-FD56-44CB-9F65-212BCF2FE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520" y="1845734"/>
            <a:ext cx="10058400" cy="447083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選定に必要な情報</a:t>
            </a:r>
            <a:endParaRPr lang="en-US" altLang="ja-JP" sz="2800" dirty="0"/>
          </a:p>
          <a:p>
            <a:pPr lvl="1">
              <a:buFont typeface="Wingdings" panose="05000000000000000000" pitchFamily="2" charset="2"/>
              <a:buChar char="Ø"/>
            </a:pPr>
            <a:r>
              <a:rPr kumimoji="1" lang="ja-JP" altLang="en-US" sz="2600" dirty="0"/>
              <a:t>歯数</a:t>
            </a:r>
            <a:endParaRPr kumimoji="1" lang="en-US" altLang="ja-JP" sz="2600" dirty="0"/>
          </a:p>
          <a:p>
            <a:pPr marL="201168" lvl="1" indent="0">
              <a:buNone/>
            </a:pPr>
            <a:r>
              <a:rPr kumimoji="1" lang="ja-JP" altLang="en-US" sz="2600" dirty="0"/>
              <a:t>　歯の数</a:t>
            </a:r>
            <a:endParaRPr kumimoji="1" lang="en-US" altLang="ja-JP" sz="26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600" dirty="0"/>
              <a:t>モジュール</a:t>
            </a:r>
            <a:endParaRPr lang="en-US" altLang="ja-JP" sz="2600" dirty="0"/>
          </a:p>
          <a:p>
            <a:pPr marL="201168" lvl="1" indent="0">
              <a:buNone/>
            </a:pPr>
            <a:r>
              <a:rPr lang="ja-JP" altLang="en-US" sz="2600" dirty="0"/>
              <a:t>　歯の大きさ</a:t>
            </a:r>
            <a:endParaRPr lang="en-US" altLang="ja-JP" sz="2600" dirty="0"/>
          </a:p>
          <a:p>
            <a:pPr lvl="1">
              <a:buFont typeface="Wingdings" panose="05000000000000000000" pitchFamily="2" charset="2"/>
              <a:buChar char="Ø"/>
            </a:pPr>
            <a:r>
              <a:rPr kumimoji="1" lang="ja-JP" altLang="en-US" sz="2600" dirty="0"/>
              <a:t>ピッチ円・基準円</a:t>
            </a:r>
            <a:endParaRPr kumimoji="1" lang="en-US" altLang="ja-JP" sz="2600" dirty="0"/>
          </a:p>
          <a:p>
            <a:pPr marL="201168" lvl="1" indent="0">
              <a:buNone/>
            </a:pPr>
            <a:r>
              <a:rPr kumimoji="1" lang="ja-JP" altLang="en-US" sz="2600" dirty="0"/>
              <a:t>　歯がかみ合う大きさ</a:t>
            </a:r>
            <a:endParaRPr kumimoji="1" lang="en-US" altLang="ja-JP" sz="2600" dirty="0"/>
          </a:p>
          <a:p>
            <a:pPr marL="201168" lvl="1" indent="0">
              <a:buNone/>
            </a:pPr>
            <a:r>
              <a:rPr kumimoji="1" lang="ja-JP" altLang="en-US" sz="2600" dirty="0"/>
              <a:t>　基準円が接するように並べると歯がかみ合う</a:t>
            </a:r>
            <a:endParaRPr kumimoji="1" lang="en-US" altLang="ja-JP" sz="2600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2800" dirty="0"/>
              <a:t>歯数</a:t>
            </a:r>
            <a:r>
              <a:rPr kumimoji="1" lang="en-US" altLang="ja-JP" sz="2800" dirty="0"/>
              <a:t>×</a:t>
            </a:r>
            <a:r>
              <a:rPr kumimoji="1" lang="ja-JP" altLang="en-US" sz="2800" dirty="0"/>
              <a:t>モジュール＝基準円直径</a:t>
            </a:r>
            <a:r>
              <a:rPr kumimoji="1" lang="en-US" altLang="ja-JP" sz="2800" dirty="0"/>
              <a:t>[mm]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669D70DC-3EA4-47E0-9899-7F1902298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1504" y="1666240"/>
            <a:ext cx="4371424" cy="465033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0CB30AA-58A6-4820-9614-11884C36D409}"/>
              </a:ext>
            </a:extLst>
          </p:cNvPr>
          <p:cNvSpPr txBox="1"/>
          <p:nvPr/>
        </p:nvSpPr>
        <p:spPr>
          <a:xfrm>
            <a:off x="9574848" y="1591766"/>
            <a:ext cx="241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hlinkClick r:id="rId3"/>
              </a:rPr>
              <a:t>KHK</a:t>
            </a:r>
            <a:r>
              <a:rPr lang="ja-JP" altLang="en-US" dirty="0">
                <a:hlinkClick r:id="rId3"/>
              </a:rPr>
              <a:t>の歯車</a:t>
            </a:r>
            <a:r>
              <a:rPr lang="en-US" altLang="ja-JP" dirty="0">
                <a:hlinkClick r:id="rId3"/>
              </a:rPr>
              <a:t>ABC</a:t>
            </a:r>
            <a:r>
              <a:rPr lang="ja-JP" altLang="en-US" dirty="0">
                <a:hlinkClick r:id="rId3"/>
              </a:rPr>
              <a:t>入門編</a:t>
            </a:r>
            <a:endParaRPr kumimoji="1"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031936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0696CCCA-713E-42D2-843D-B3644A33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知っておきたい歯車用語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9D2EEFAC-FD56-44CB-9F65-212BCF2FE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737360"/>
            <a:ext cx="11506200" cy="45821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その他</a:t>
            </a:r>
            <a:endParaRPr lang="en-US" altLang="ja-JP" sz="28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600" dirty="0"/>
              <a:t>歯幅</a:t>
            </a:r>
            <a:endParaRPr kumimoji="1" lang="en-US" altLang="ja-JP" sz="2600" dirty="0"/>
          </a:p>
          <a:p>
            <a:pPr marL="201168" lvl="1" indent="0">
              <a:buNone/>
            </a:pPr>
            <a:r>
              <a:rPr kumimoji="1" lang="ja-JP" altLang="en-US" sz="2600" dirty="0"/>
              <a:t>　歯車の厚さ</a:t>
            </a:r>
            <a:endParaRPr kumimoji="1" lang="en-US" altLang="ja-JP" sz="26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600" dirty="0"/>
              <a:t>歯先円</a:t>
            </a:r>
            <a:endParaRPr lang="en-US" altLang="ja-JP" sz="2600" dirty="0"/>
          </a:p>
          <a:p>
            <a:pPr marL="201168" lvl="1" indent="0">
              <a:buNone/>
            </a:pPr>
            <a:r>
              <a:rPr lang="ja-JP" altLang="en-US" sz="2600" dirty="0"/>
              <a:t>　歯の先端を結んだ円</a:t>
            </a:r>
            <a:endParaRPr lang="en-US" altLang="ja-JP" sz="2600" dirty="0"/>
          </a:p>
          <a:p>
            <a:pPr marL="201168" lvl="1" indent="0">
              <a:buNone/>
            </a:pPr>
            <a:r>
              <a:rPr lang="ja-JP" altLang="en-US" sz="2600" dirty="0"/>
              <a:t>　歯先円が歯車の実際の外径の大きさ</a:t>
            </a:r>
            <a:endParaRPr lang="en-US" altLang="ja-JP" sz="2600" dirty="0"/>
          </a:p>
          <a:p>
            <a:pPr lvl="1">
              <a:buFont typeface="Wingdings" panose="05000000000000000000" pitchFamily="2" charset="2"/>
              <a:buChar char="Ø"/>
            </a:pPr>
            <a:r>
              <a:rPr kumimoji="1" lang="ja-JP" altLang="en-US" sz="2600" dirty="0"/>
              <a:t>バックラッシ</a:t>
            </a:r>
            <a:endParaRPr kumimoji="1" lang="en-US" altLang="ja-JP" sz="2600" dirty="0"/>
          </a:p>
          <a:p>
            <a:pPr marL="201168" lvl="1" indent="0">
              <a:buNone/>
            </a:pPr>
            <a:r>
              <a:rPr kumimoji="1" lang="ja-JP" altLang="en-US" sz="2600" dirty="0"/>
              <a:t>　かみ合う時の隙間、ガタつき</a:t>
            </a:r>
            <a:endParaRPr kumimoji="1" lang="en-US" altLang="ja-JP" sz="2600" dirty="0"/>
          </a:p>
          <a:p>
            <a:pPr marL="201168" lvl="1" indent="0">
              <a:buNone/>
            </a:pPr>
            <a:r>
              <a:rPr kumimoji="1" lang="ja-JP" altLang="en-US" sz="2600" dirty="0"/>
              <a:t>　ないのもありすぎるのもダメ</a:t>
            </a:r>
            <a:endParaRPr kumimoji="1" lang="en-US" altLang="ja-JP" sz="2600" dirty="0"/>
          </a:p>
        </p:txBody>
      </p:sp>
    </p:spTree>
    <p:extLst>
      <p:ext uri="{BB962C8B-B14F-4D97-AF65-F5344CB8AC3E}">
        <p14:creationId xmlns:p14="http://schemas.microsoft.com/office/powerpoint/2010/main" val="1101348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0696CCCA-713E-42D2-843D-B3644A33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ギヤの自作</a:t>
            </a:r>
            <a:endParaRPr kumimoji="1"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9D2EEFAC-FD56-44CB-9F65-212BCF2FE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2800" dirty="0"/>
              <a:t>利点</a:t>
            </a:r>
            <a:endParaRPr kumimoji="1" lang="en-US" altLang="ja-JP" sz="2800" dirty="0"/>
          </a:p>
          <a:p>
            <a:pPr lvl="1">
              <a:buFont typeface="Wingdings" panose="05000000000000000000" pitchFamily="2" charset="2"/>
              <a:buChar char="Ø"/>
            </a:pPr>
            <a:r>
              <a:rPr kumimoji="1" lang="ja-JP" altLang="en-US" sz="2600" dirty="0"/>
              <a:t>歯数や形状や材料を自由に決められる</a:t>
            </a:r>
            <a:endParaRPr kumimoji="1" lang="en-US" altLang="ja-JP" sz="26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600" dirty="0"/>
              <a:t>圧倒的に安い</a:t>
            </a:r>
            <a:endParaRPr lang="en-US" altLang="ja-JP" sz="26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600" dirty="0"/>
              <a:t>軽い</a:t>
            </a:r>
            <a:endParaRPr lang="en-US" altLang="ja-JP" sz="26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/>
              <a:t>CAD</a:t>
            </a:r>
            <a:r>
              <a:rPr lang="ja-JP" altLang="en-US" sz="2800" dirty="0"/>
              <a:t>での作り方</a:t>
            </a:r>
            <a:endParaRPr lang="en-US" altLang="ja-JP" sz="28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600" dirty="0"/>
              <a:t>自分で作る</a:t>
            </a:r>
            <a:r>
              <a:rPr lang="en-US" altLang="ja-JP" sz="2600" dirty="0"/>
              <a:t>(</a:t>
            </a:r>
            <a:r>
              <a:rPr lang="ja-JP" altLang="en-US" sz="2600" dirty="0"/>
              <a:t>参考：</a:t>
            </a:r>
            <a:r>
              <a:rPr lang="en-US" altLang="ja-JP" sz="2800" dirty="0">
                <a:hlinkClick r:id="rId2"/>
              </a:rPr>
              <a:t> </a:t>
            </a:r>
            <a:r>
              <a:rPr lang="ja-JP" altLang="en-US" sz="2800" dirty="0">
                <a:hlinkClick r:id="rId2"/>
              </a:rPr>
              <a:t>一昨年のアドベントカレンダー</a:t>
            </a:r>
            <a:r>
              <a:rPr lang="en-US" altLang="ja-JP" sz="2800" dirty="0"/>
              <a:t>)</a:t>
            </a:r>
            <a:endParaRPr lang="en-US" altLang="ja-JP" sz="26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600" dirty="0"/>
              <a:t>テンプレートを作ってあるのでそれを使う</a:t>
            </a:r>
            <a:endParaRPr lang="en-US" altLang="ja-JP" sz="26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ja-JP" sz="2600" dirty="0"/>
              <a:t>KHK</a:t>
            </a:r>
            <a:r>
              <a:rPr lang="ja-JP" altLang="en-US" sz="2600" dirty="0"/>
              <a:t>歯車計算ソフトを使う</a:t>
            </a:r>
            <a:endParaRPr lang="en-US" altLang="ja-JP" sz="2600" dirty="0"/>
          </a:p>
        </p:txBody>
      </p:sp>
    </p:spTree>
    <p:extLst>
      <p:ext uri="{BB962C8B-B14F-4D97-AF65-F5344CB8AC3E}">
        <p14:creationId xmlns:p14="http://schemas.microsoft.com/office/powerpoint/2010/main" val="96731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0696CCCA-713E-42D2-843D-B3644A33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ギヤの自作</a:t>
            </a:r>
            <a:br>
              <a:rPr kumimoji="1" lang="en-US" altLang="ja-JP" dirty="0"/>
            </a:br>
            <a:r>
              <a:rPr kumimoji="1" lang="en-US" altLang="ja-JP" dirty="0"/>
              <a:t>CAD</a:t>
            </a:r>
            <a:r>
              <a:rPr lang="ja-JP" altLang="en-US" dirty="0"/>
              <a:t>の</a:t>
            </a:r>
            <a:r>
              <a:rPr kumimoji="1" lang="ja-JP" altLang="en-US" dirty="0"/>
              <a:t>テンプレート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9D2EEFAC-FD56-44CB-9F65-212BCF2FE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48056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利点</a:t>
            </a:r>
            <a:br>
              <a:rPr lang="en-US" altLang="ja-JP" sz="2800" dirty="0"/>
            </a:br>
            <a:r>
              <a:rPr lang="ja-JP" altLang="en-US" sz="2800" dirty="0"/>
              <a:t>グローバル変数でパラメータ変更が簡単にできる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2800" dirty="0"/>
              <a:t>大きい歯車用と小さい歯車用がある</a:t>
            </a:r>
            <a:endParaRPr kumimoji="1" lang="en-US" altLang="ja-JP" sz="2800" dirty="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DC8B1800-7843-4D01-A018-15279FFB72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10"/>
          <a:stretch/>
        </p:blipFill>
        <p:spPr>
          <a:xfrm>
            <a:off x="5679439" y="1691640"/>
            <a:ext cx="6024881" cy="447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46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0696CCCA-713E-42D2-843D-B3644A33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ギヤの自作</a:t>
            </a:r>
            <a:br>
              <a:rPr lang="en-US" altLang="ja-JP" dirty="0"/>
            </a:br>
            <a:r>
              <a:rPr lang="en-US" altLang="ja-JP" dirty="0"/>
              <a:t>KHK</a:t>
            </a:r>
            <a:r>
              <a:rPr lang="ja-JP" altLang="en-US" dirty="0"/>
              <a:t>歯車計算ソフト</a:t>
            </a:r>
            <a:endParaRPr kumimoji="1"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9D2EEFAC-FD56-44CB-9F65-212BCF2FE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866054"/>
            <a:ext cx="55880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小原歯車工業のサイトのアカウント登録必要</a:t>
            </a:r>
            <a:r>
              <a:rPr lang="en-US" altLang="ja-JP" sz="2800" dirty="0"/>
              <a:t>(</a:t>
            </a:r>
            <a:r>
              <a:rPr lang="ja-JP" altLang="en-US" sz="2800" dirty="0"/>
              <a:t>無料</a:t>
            </a:r>
            <a:r>
              <a:rPr lang="en-US" altLang="ja-JP" sz="2800" dirty="0"/>
              <a:t>)</a:t>
            </a:r>
            <a:br>
              <a:rPr lang="en-US" altLang="ja-JP" sz="2800" dirty="0"/>
            </a:br>
            <a:r>
              <a:rPr lang="ja-JP" altLang="en-US" sz="2800" dirty="0"/>
              <a:t>サイトは</a:t>
            </a:r>
            <a:r>
              <a:rPr lang="ja-JP" altLang="en-US" sz="2800" dirty="0">
                <a:hlinkClick r:id="rId2"/>
              </a:rPr>
              <a:t>こちら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利点</a:t>
            </a:r>
            <a:br>
              <a:rPr lang="en-US" altLang="ja-JP" sz="2800" dirty="0"/>
            </a:br>
            <a:r>
              <a:rPr lang="ja-JP" altLang="en-US" sz="2800" dirty="0"/>
              <a:t>歯車の転移が可能</a:t>
            </a:r>
            <a:br>
              <a:rPr lang="en-US" altLang="ja-JP" sz="2800" dirty="0"/>
            </a:br>
            <a:r>
              <a:rPr lang="ja-JP" altLang="en-US" sz="2800" dirty="0"/>
              <a:t>バックラッシ等の計算もできて便利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2800" dirty="0"/>
              <a:t>欠点</a:t>
            </a:r>
            <a:br>
              <a:rPr lang="en-US" altLang="ja-JP" sz="2800" dirty="0"/>
            </a:br>
            <a:r>
              <a:rPr lang="ja-JP" altLang="en-US" sz="2800" dirty="0"/>
              <a:t>テンプレートに比べて若干面倒くさい</a:t>
            </a:r>
            <a:endParaRPr kumimoji="1" lang="en-US" altLang="ja-JP" sz="28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9692D7A-C6E5-426B-903F-228345851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0"/>
            <a:ext cx="4789392" cy="3600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32EA5664-49B6-455F-9BDD-EBEEA435E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344" y="3258000"/>
            <a:ext cx="4802656" cy="3600000"/>
          </a:xfrm>
          <a:prstGeom prst="rect">
            <a:avLst/>
          </a:prstGeom>
        </p:spPr>
      </p:pic>
      <p:sp>
        <p:nvSpPr>
          <p:cNvPr id="7" name="矢印: 折線 6">
            <a:extLst>
              <a:ext uri="{FF2B5EF4-FFF2-40B4-BE49-F238E27FC236}">
                <a16:creationId xmlns:a16="http://schemas.microsoft.com/office/drawing/2014/main" id="{541F12F5-7EA1-418D-9F33-AFD7C5F0B6EB}"/>
              </a:ext>
            </a:extLst>
          </p:cNvPr>
          <p:cNvSpPr/>
          <p:nvPr/>
        </p:nvSpPr>
        <p:spPr>
          <a:xfrm rot="10800000" flipH="1">
            <a:off x="6637783" y="3743137"/>
            <a:ext cx="751561" cy="1234366"/>
          </a:xfrm>
          <a:prstGeom prst="bentArrow">
            <a:avLst>
              <a:gd name="adj1" fmla="val 30855"/>
              <a:gd name="adj2" fmla="val 32604"/>
              <a:gd name="adj3" fmla="val 32604"/>
              <a:gd name="adj4" fmla="val 43750"/>
            </a:avLst>
          </a:prstGeom>
          <a:solidFill>
            <a:srgbClr val="FF0000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161609"/>
      </p:ext>
    </p:extLst>
  </p:cSld>
  <p:clrMapOvr>
    <a:masterClrMapping/>
  </p:clrMapOvr>
</p:sld>
</file>

<file path=ppt/theme/theme1.xml><?xml version="1.0" encoding="utf-8"?>
<a:theme xmlns:a="http://schemas.openxmlformats.org/drawingml/2006/main" name="レトロスペクト">
  <a:themeElements>
    <a:clrScheme name="レトロスペクト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レトロスペク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221</TotalTime>
  <Words>103</Words>
  <Application>Microsoft Office PowerPoint</Application>
  <PresentationFormat>ワイド画面</PresentationFormat>
  <Paragraphs>45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Wingdings</vt:lpstr>
      <vt:lpstr>レトロスペクト</vt:lpstr>
      <vt:lpstr>進捗</vt:lpstr>
      <vt:lpstr>進捗</vt:lpstr>
      <vt:lpstr>知っておきたい歯車用語</vt:lpstr>
      <vt:lpstr>知っておきたい歯車用語</vt:lpstr>
      <vt:lpstr>ギヤの自作</vt:lpstr>
      <vt:lpstr>ギヤの自作 CADのテンプレート</vt:lpstr>
      <vt:lpstr>ギヤの自作 KHK歯車計算ソフト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ギヤの自作</dc:title>
  <dc:creator>瑛 松尾</dc:creator>
  <cp:lastModifiedBy>瑛 松尾</cp:lastModifiedBy>
  <cp:revision>23</cp:revision>
  <dcterms:created xsi:type="dcterms:W3CDTF">2019-07-04T12:41:03Z</dcterms:created>
  <dcterms:modified xsi:type="dcterms:W3CDTF">2019-07-04T16:22:55Z</dcterms:modified>
</cp:coreProperties>
</file>